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10"/>
  </p:notesMasterIdLst>
  <p:sldIdLst>
    <p:sldId id="256" r:id="rId2"/>
    <p:sldId id="367" r:id="rId3"/>
    <p:sldId id="368" r:id="rId4"/>
    <p:sldId id="369" r:id="rId5"/>
    <p:sldId id="370" r:id="rId6"/>
    <p:sldId id="371" r:id="rId7"/>
    <p:sldId id="372" r:id="rId8"/>
    <p:sldId id="34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fld id="{4A4CAE77-B8B1-49B7-9986-23DC29B73BCB}" type="datetime1">
              <a:rPr lang="en-US" smtClean="0"/>
              <a:pPr>
                <a:defRPr/>
              </a:pPr>
              <a:t>5/27/2020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11" name="Slide Number Placeholder 10"/>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5/27/2020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5/27/2020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5/27/2020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5/27/2020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5/27/2020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5/27/2020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5/27/2020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5/27/2020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5/27/2020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5/27/2020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DA77A13B-D29E-4A31-9A3D-BDF778EEE264}" type="datetime1">
              <a:rPr lang="en-US" smtClean="0"/>
              <a:pPr>
                <a:defRPr/>
              </a:pPr>
              <a:t>5/27/2020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smtClean="0"/>
              <a:t>Author:RK</a:t>
            </a: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762000"/>
            <a:ext cx="8229600" cy="2667000"/>
          </a:xfrm>
        </p:spPr>
        <p:txBody>
          <a:bodyPr>
            <a:normAutofit fontScale="90000"/>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a:solidFill>
                  <a:srgbClr val="FFFF00"/>
                </a:solidFill>
              </a:rPr>
              <a:t>Class: B.Com – Part-2 </a:t>
            </a:r>
            <a:br>
              <a:rPr sz="3000" b="1">
                <a:solidFill>
                  <a:srgbClr val="FFFF00"/>
                </a:solidFill>
              </a:rPr>
            </a:br>
            <a:r>
              <a:rPr sz="3000" b="1">
                <a:solidFill>
                  <a:srgbClr val="FFFF00"/>
                </a:solidFill>
              </a:rPr>
              <a:t>Subject: Business Regulatory Framework</a:t>
            </a:r>
            <a:r>
              <a:rPr sz="2800">
                <a:solidFill>
                  <a:srgbClr val="FFFF00"/>
                </a:solidFill>
              </a:rPr>
              <a:t/>
            </a:r>
            <a:br>
              <a:rPr sz="2800">
                <a:solidFill>
                  <a:srgbClr val="FFFF00"/>
                </a:solidFill>
              </a:rPr>
            </a:br>
            <a:r>
              <a:rPr sz="2700" b="1">
                <a:solidFill>
                  <a:srgbClr val="FFFF00"/>
                </a:solidFill>
              </a:rPr>
              <a:t>TOPIC</a:t>
            </a:r>
            <a:r>
              <a:rPr sz="2700" b="1" smtClean="0">
                <a:solidFill>
                  <a:srgbClr val="FFFF00"/>
                </a:solidFill>
              </a:rPr>
              <a:t>:</a:t>
            </a:r>
            <a:r>
              <a:rPr lang="en-US" sz="2700" b="1" dirty="0" smtClean="0">
                <a:solidFill>
                  <a:srgbClr val="FFFF00"/>
                </a:solidFill>
              </a:rPr>
              <a:t> </a:t>
            </a:r>
            <a:r>
              <a:rPr lang="en-US" sz="2700" dirty="0" smtClean="0">
                <a:solidFill>
                  <a:srgbClr val="FFFF00"/>
                </a:solidFill>
              </a:rPr>
              <a:t> Competition Act, 2002 </a:t>
            </a:r>
            <a:r>
              <a:rPr lang="en-US" sz="2700" dirty="0" smtClean="0">
                <a:solidFill>
                  <a:srgbClr val="FFFF00"/>
                </a:solidFill>
              </a:rPr>
              <a:t>– Objectives and Features of Competition Act, 2002- </a:t>
            </a:r>
            <a:r>
              <a:rPr lang="en-US" sz="2700" dirty="0" smtClean="0">
                <a:solidFill>
                  <a:srgbClr val="FFFF00"/>
                </a:solidFill>
              </a:rPr>
              <a:t>Part </a:t>
            </a:r>
            <a:r>
              <a:rPr lang="en-US" sz="2700" dirty="0" smtClean="0">
                <a:solidFill>
                  <a:srgbClr val="FFFF00"/>
                </a:solidFill>
              </a:rPr>
              <a:t>-B</a:t>
            </a:r>
            <a:endParaRPr sz="2700" b="1">
              <a:solidFill>
                <a:srgbClr val="FFFF00"/>
              </a:solidFill>
            </a:endParaRPr>
          </a:p>
        </p:txBody>
      </p:sp>
      <p:sp>
        <p:nvSpPr>
          <p:cNvPr id="6146" name="Subtitle 2"/>
          <p:cNvSpPr>
            <a:spLocks noGrp="1"/>
          </p:cNvSpPr>
          <p:nvPr>
            <p:ph type="subTitle" idx="1"/>
          </p:nvPr>
        </p:nvSpPr>
        <p:spPr>
          <a:xfrm>
            <a:off x="914400" y="3352800"/>
            <a:ext cx="6934200" cy="3200400"/>
          </a:xfrm>
        </p:spPr>
        <p:txBody>
          <a:bodyPr>
            <a:normAutofit fontScale="92500"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smtClean="0">
                <a:solidFill>
                  <a:schemeClr val="tx1"/>
                </a:solidFill>
              </a:rPr>
              <a:t>Whatsup</a:t>
            </a:r>
            <a:r>
              <a:rPr lang="en-US" sz="2600" b="1" dirty="0" smtClean="0">
                <a:solidFill>
                  <a:schemeClr val="tx1"/>
                </a:solidFill>
              </a:rPr>
              <a:t> </a:t>
            </a:r>
            <a:r>
              <a:rPr lang="en-US" sz="2600" b="1" dirty="0">
                <a:solidFill>
                  <a:schemeClr val="tx1"/>
                </a:solidFill>
              </a:rPr>
              <a:t>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533400" y="381000"/>
            <a:ext cx="8229600" cy="6014467"/>
          </a:xfrm>
          <a:prstGeom prst="rect">
            <a:avLst/>
          </a:prstGeom>
        </p:spPr>
        <p:txBody>
          <a:bodyPr vert="horz" wrap="square" lIns="0" tIns="12700" rIns="0" bIns="0" rtlCol="0">
            <a:spAutoFit/>
          </a:bodyPr>
          <a:lstStyle/>
          <a:p>
            <a:pPr algn="just"/>
            <a:r>
              <a:rPr lang="en-US" sz="2800" b="1" dirty="0" smtClean="0">
                <a:solidFill>
                  <a:srgbClr val="FF0000"/>
                </a:solidFill>
                <a:latin typeface="Calibri" pitchFamily="34" charset="0"/>
                <a:cs typeface="Calibri" pitchFamily="34" charset="0"/>
              </a:rPr>
              <a:t>Objectives Of Competition Act </a:t>
            </a:r>
            <a:r>
              <a:rPr lang="en-US" sz="2800" b="1" dirty="0" smtClean="0">
                <a:solidFill>
                  <a:srgbClr val="FF0000"/>
                </a:solidFill>
                <a:latin typeface="Calibri" pitchFamily="34" charset="0"/>
                <a:cs typeface="Calibri" pitchFamily="34" charset="0"/>
              </a:rPr>
              <a:t>:</a:t>
            </a:r>
          </a:p>
          <a:p>
            <a:pPr algn="just"/>
            <a:endParaRPr lang="en-US" sz="2600" dirty="0" smtClean="0">
              <a:latin typeface="Calibri" pitchFamily="34" charset="0"/>
              <a:cs typeface="Calibri" pitchFamily="34" charset="0"/>
            </a:endParaRPr>
          </a:p>
          <a:p>
            <a:pPr algn="just">
              <a:lnSpc>
                <a:spcPct val="130000"/>
              </a:lnSpc>
              <a:buFont typeface="Wingdings" pitchFamily="2" charset="2"/>
              <a:buChar char="ü"/>
            </a:pPr>
            <a:r>
              <a:rPr lang="en-US" sz="2600" dirty="0" smtClean="0">
                <a:latin typeface="Calibri" pitchFamily="34" charset="0"/>
                <a:cs typeface="Calibri" pitchFamily="34" charset="0"/>
              </a:rPr>
              <a:t>To </a:t>
            </a:r>
            <a:r>
              <a:rPr lang="en-US" sz="2600" dirty="0" smtClean="0">
                <a:latin typeface="Calibri" pitchFamily="34" charset="0"/>
                <a:cs typeface="Calibri" pitchFamily="34" charset="0"/>
              </a:rPr>
              <a:t>Promoting economic efficiency in both static and </a:t>
            </a:r>
            <a:r>
              <a:rPr lang="en-US" sz="2600" dirty="0" smtClean="0">
                <a:latin typeface="Calibri" pitchFamily="34" charset="0"/>
                <a:cs typeface="Calibri" pitchFamily="34" charset="0"/>
              </a:rPr>
              <a:t>dynamic sense</a:t>
            </a:r>
            <a:r>
              <a:rPr lang="en-US" sz="2600" dirty="0" smtClean="0">
                <a:latin typeface="Calibri" pitchFamily="34" charset="0"/>
                <a:cs typeface="Calibri" pitchFamily="34" charset="0"/>
              </a:rPr>
              <a:t>.</a:t>
            </a:r>
          </a:p>
          <a:p>
            <a:pPr algn="just">
              <a:lnSpc>
                <a:spcPct val="130000"/>
              </a:lnSpc>
              <a:buFont typeface="Wingdings" pitchFamily="2" charset="2"/>
              <a:buChar char="ü"/>
            </a:pPr>
            <a:r>
              <a:rPr lang="en-US" sz="2600" dirty="0" smtClean="0">
                <a:latin typeface="Calibri" pitchFamily="34" charset="0"/>
                <a:cs typeface="Calibri" pitchFamily="34" charset="0"/>
              </a:rPr>
              <a:t>To </a:t>
            </a:r>
            <a:r>
              <a:rPr lang="en-US" sz="2600" dirty="0" smtClean="0">
                <a:latin typeface="Calibri" pitchFamily="34" charset="0"/>
                <a:cs typeface="Calibri" pitchFamily="34" charset="0"/>
              </a:rPr>
              <a:t>promote and sustain competitions in </a:t>
            </a:r>
            <a:r>
              <a:rPr lang="en-US" sz="2600" dirty="0" smtClean="0">
                <a:latin typeface="Calibri" pitchFamily="34" charset="0"/>
                <a:cs typeface="Calibri" pitchFamily="34" charset="0"/>
              </a:rPr>
              <a:t>markets.</a:t>
            </a:r>
          </a:p>
          <a:p>
            <a:pPr algn="just">
              <a:lnSpc>
                <a:spcPct val="130000"/>
              </a:lnSpc>
              <a:buFont typeface="Wingdings" pitchFamily="2" charset="2"/>
              <a:buChar char="ü"/>
            </a:pPr>
            <a:r>
              <a:rPr lang="en-US" sz="2600" dirty="0" smtClean="0">
                <a:latin typeface="Calibri" pitchFamily="34" charset="0"/>
                <a:cs typeface="Calibri" pitchFamily="34" charset="0"/>
              </a:rPr>
              <a:t>Facilitating </a:t>
            </a:r>
            <a:r>
              <a:rPr lang="en-US" sz="2600" dirty="0" smtClean="0">
                <a:latin typeface="Calibri" pitchFamily="34" charset="0"/>
                <a:cs typeface="Calibri" pitchFamily="34" charset="0"/>
              </a:rPr>
              <a:t>economic liberalization, including privatization.</a:t>
            </a:r>
          </a:p>
          <a:p>
            <a:pPr algn="just">
              <a:lnSpc>
                <a:spcPct val="130000"/>
              </a:lnSpc>
              <a:buFont typeface="Wingdings" pitchFamily="2" charset="2"/>
              <a:buChar char="ü"/>
            </a:pPr>
            <a:r>
              <a:rPr lang="en-US" sz="2600" dirty="0" smtClean="0">
                <a:latin typeface="Calibri" pitchFamily="34" charset="0"/>
                <a:cs typeface="Calibri" pitchFamily="34" charset="0"/>
              </a:rPr>
              <a:t>Deregulation and reduction of external </a:t>
            </a:r>
            <a:r>
              <a:rPr lang="en-US" sz="2600" dirty="0" smtClean="0">
                <a:latin typeface="Calibri" pitchFamily="34" charset="0"/>
                <a:cs typeface="Calibri" pitchFamily="34" charset="0"/>
              </a:rPr>
              <a:t>trade barriers.</a:t>
            </a:r>
          </a:p>
          <a:p>
            <a:pPr algn="just">
              <a:lnSpc>
                <a:spcPct val="130000"/>
              </a:lnSpc>
              <a:buFont typeface="Wingdings" pitchFamily="2" charset="2"/>
              <a:buChar char="ü"/>
            </a:pPr>
            <a:r>
              <a:rPr lang="en-US" sz="2600" dirty="0" smtClean="0">
                <a:latin typeface="Calibri" pitchFamily="34" charset="0"/>
                <a:cs typeface="Calibri" pitchFamily="34" charset="0"/>
              </a:rPr>
              <a:t>Preserving </a:t>
            </a:r>
            <a:r>
              <a:rPr lang="en-US" sz="2600" dirty="0" smtClean="0">
                <a:latin typeface="Calibri" pitchFamily="34" charset="0"/>
                <a:cs typeface="Calibri" pitchFamily="34" charset="0"/>
              </a:rPr>
              <a:t>and promoting the sound development of a </a:t>
            </a:r>
            <a:r>
              <a:rPr lang="en-US" sz="2600" dirty="0" smtClean="0">
                <a:latin typeface="Calibri" pitchFamily="34" charset="0"/>
                <a:cs typeface="Calibri" pitchFamily="34" charset="0"/>
              </a:rPr>
              <a:t>market economy</a:t>
            </a:r>
            <a:r>
              <a:rPr lang="en-US" sz="2600" dirty="0" smtClean="0">
                <a:latin typeface="Calibri" pitchFamily="34" charset="0"/>
                <a:cs typeface="Calibri" pitchFamily="34" charset="0"/>
              </a:rPr>
              <a:t>.</a:t>
            </a:r>
          </a:p>
          <a:p>
            <a:pPr algn="just">
              <a:lnSpc>
                <a:spcPct val="130000"/>
              </a:lnSpc>
              <a:buFont typeface="Wingdings" pitchFamily="2" charset="2"/>
              <a:buChar char="ü"/>
            </a:pPr>
            <a:r>
              <a:rPr lang="en-US" sz="2600" dirty="0" smtClean="0">
                <a:latin typeface="Calibri" pitchFamily="34" charset="0"/>
                <a:cs typeface="Calibri" pitchFamily="34" charset="0"/>
              </a:rPr>
              <a:t>To </a:t>
            </a:r>
            <a:r>
              <a:rPr lang="en-US" sz="2600" dirty="0" smtClean="0">
                <a:latin typeface="Calibri" pitchFamily="34" charset="0"/>
                <a:cs typeface="Calibri" pitchFamily="34" charset="0"/>
              </a:rPr>
              <a:t>protect the interests of </a:t>
            </a:r>
            <a:r>
              <a:rPr lang="en-US" sz="2600" dirty="0" smtClean="0">
                <a:latin typeface="Calibri" pitchFamily="34" charset="0"/>
                <a:cs typeface="Calibri" pitchFamily="34" charset="0"/>
              </a:rPr>
              <a:t>Consumers.</a:t>
            </a:r>
          </a:p>
          <a:p>
            <a:pPr algn="just">
              <a:lnSpc>
                <a:spcPct val="130000"/>
              </a:lnSpc>
              <a:buFont typeface="Wingdings" pitchFamily="2" charset="2"/>
              <a:buChar char="ü"/>
            </a:pPr>
            <a:r>
              <a:rPr lang="en-US" sz="2600" dirty="0" smtClean="0">
                <a:latin typeface="Calibri" pitchFamily="34" charset="0"/>
                <a:cs typeface="Calibri" pitchFamily="34" charset="0"/>
              </a:rPr>
              <a:t>To </a:t>
            </a:r>
            <a:r>
              <a:rPr lang="en-US" sz="2600" dirty="0" smtClean="0">
                <a:latin typeface="Calibri" pitchFamily="34" charset="0"/>
                <a:cs typeface="Calibri" pitchFamily="34" charset="0"/>
              </a:rPr>
              <a:t>ensure freedom of trade carried on by other participants </a:t>
            </a:r>
            <a:r>
              <a:rPr lang="en-US" sz="2600" dirty="0" smtClean="0">
                <a:latin typeface="Calibri" pitchFamily="34" charset="0"/>
                <a:cs typeface="Calibri" pitchFamily="34" charset="0"/>
              </a:rPr>
              <a:t>in markets</a:t>
            </a:r>
            <a:r>
              <a:rPr lang="en-US" sz="2600" dirty="0" smtClean="0">
                <a:latin typeface="Calibri" pitchFamily="34" charset="0"/>
                <a:cs typeface="Calibri" pitchFamily="34" charset="0"/>
              </a:rPr>
              <a:t>, in India.</a:t>
            </a:r>
            <a:endParaRPr lang="en-US" sz="2600" dirty="0" smtClean="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533400" y="381000"/>
            <a:ext cx="8229600" cy="4752583"/>
          </a:xfrm>
          <a:prstGeom prst="rect">
            <a:avLst/>
          </a:prstGeom>
        </p:spPr>
        <p:txBody>
          <a:bodyPr vert="horz" wrap="square" lIns="0" tIns="12700" rIns="0" bIns="0" rtlCol="0">
            <a:spAutoFit/>
          </a:bodyPr>
          <a:lstStyle/>
          <a:p>
            <a:pPr>
              <a:lnSpc>
                <a:spcPct val="150000"/>
              </a:lnSpc>
            </a:pPr>
            <a:r>
              <a:rPr lang="en-US" sz="2800" b="1" dirty="0" smtClean="0">
                <a:solidFill>
                  <a:srgbClr val="FF0000"/>
                </a:solidFill>
                <a:latin typeface="Calibri" pitchFamily="34" charset="0"/>
                <a:cs typeface="Calibri" pitchFamily="34" charset="0"/>
              </a:rPr>
              <a:t>Features of </a:t>
            </a:r>
            <a:r>
              <a:rPr lang="en-US" sz="2800" b="1" dirty="0" smtClean="0">
                <a:solidFill>
                  <a:srgbClr val="FF0000"/>
                </a:solidFill>
                <a:latin typeface="Calibri" pitchFamily="34" charset="0"/>
                <a:cs typeface="Calibri" pitchFamily="34" charset="0"/>
              </a:rPr>
              <a:t>Competition ACT 2002:</a:t>
            </a:r>
          </a:p>
          <a:p>
            <a:pPr>
              <a:lnSpc>
                <a:spcPct val="150000"/>
              </a:lnSpc>
            </a:pPr>
            <a:endParaRPr lang="en-US" sz="2800" dirty="0" smtClean="0">
              <a:latin typeface="Calibri" pitchFamily="34" charset="0"/>
              <a:cs typeface="Calibri" pitchFamily="34" charset="0"/>
            </a:endParaRPr>
          </a:p>
          <a:p>
            <a:pPr>
              <a:lnSpc>
                <a:spcPct val="200000"/>
              </a:lnSpc>
            </a:pPr>
            <a:r>
              <a:rPr lang="en-US" sz="2800" dirty="0" smtClean="0">
                <a:latin typeface="Calibri" pitchFamily="34" charset="0"/>
                <a:cs typeface="Calibri" pitchFamily="34" charset="0"/>
              </a:rPr>
              <a:t>1</a:t>
            </a:r>
            <a:r>
              <a:rPr lang="en-US" sz="2800" dirty="0" smtClean="0">
                <a:latin typeface="Calibri" pitchFamily="34" charset="0"/>
                <a:cs typeface="Calibri" pitchFamily="34" charset="0"/>
              </a:rPr>
              <a:t>. </a:t>
            </a:r>
            <a:r>
              <a:rPr lang="en-US" sz="2800" dirty="0" smtClean="0">
                <a:latin typeface="Calibri" pitchFamily="34" charset="0"/>
                <a:cs typeface="Calibri" pitchFamily="34" charset="0"/>
              </a:rPr>
              <a:t>Anti </a:t>
            </a:r>
            <a:r>
              <a:rPr lang="en-US" sz="2800" dirty="0" smtClean="0">
                <a:latin typeface="Calibri" pitchFamily="34" charset="0"/>
                <a:cs typeface="Calibri" pitchFamily="34" charset="0"/>
              </a:rPr>
              <a:t>competition agreement</a:t>
            </a:r>
            <a:r>
              <a:rPr lang="en-US" sz="2800" dirty="0" smtClean="0">
                <a:latin typeface="Calibri" pitchFamily="34" charset="0"/>
                <a:cs typeface="Calibri" pitchFamily="34" charset="0"/>
              </a:rPr>
              <a:t>. </a:t>
            </a:r>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section 3</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a:lnSpc>
                <a:spcPct val="200000"/>
              </a:lnSpc>
            </a:pPr>
            <a:r>
              <a:rPr lang="en-US" sz="2800" dirty="0" smtClean="0">
                <a:latin typeface="Calibri" pitchFamily="34" charset="0"/>
                <a:cs typeface="Calibri" pitchFamily="34" charset="0"/>
              </a:rPr>
              <a:t>2.Prohibition of </a:t>
            </a:r>
            <a:r>
              <a:rPr lang="en-US" sz="2800" dirty="0" smtClean="0">
                <a:latin typeface="Calibri" pitchFamily="34" charset="0"/>
                <a:cs typeface="Calibri" pitchFamily="34" charset="0"/>
              </a:rPr>
              <a:t>Abuse of </a:t>
            </a:r>
            <a:r>
              <a:rPr lang="en-US" sz="2800" dirty="0" smtClean="0">
                <a:latin typeface="Calibri" pitchFamily="34" charset="0"/>
                <a:cs typeface="Calibri" pitchFamily="34" charset="0"/>
              </a:rPr>
              <a:t>dominant position. </a:t>
            </a:r>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section 4</a:t>
            </a:r>
            <a:r>
              <a:rPr lang="en-US" sz="2400" dirty="0" smtClean="0">
                <a:latin typeface="Calibri" pitchFamily="34" charset="0"/>
                <a:cs typeface="Calibri" pitchFamily="34" charset="0"/>
              </a:rPr>
              <a:t>)</a:t>
            </a:r>
            <a:endParaRPr lang="en-US" sz="2800" dirty="0" smtClean="0">
              <a:latin typeface="Calibri" pitchFamily="34" charset="0"/>
              <a:cs typeface="Calibri" pitchFamily="34" charset="0"/>
            </a:endParaRPr>
          </a:p>
          <a:p>
            <a:pPr>
              <a:lnSpc>
                <a:spcPct val="200000"/>
              </a:lnSpc>
            </a:pPr>
            <a:r>
              <a:rPr lang="en-US" sz="2800" dirty="0" smtClean="0">
                <a:latin typeface="Calibri" pitchFamily="34" charset="0"/>
                <a:cs typeface="Calibri" pitchFamily="34" charset="0"/>
              </a:rPr>
              <a:t>3</a:t>
            </a:r>
            <a:r>
              <a:rPr lang="en-US" sz="2800" dirty="0" smtClean="0">
                <a:latin typeface="Calibri" pitchFamily="34" charset="0"/>
                <a:cs typeface="Calibri" pitchFamily="34" charset="0"/>
              </a:rPr>
              <a:t>. Regulation of combination</a:t>
            </a:r>
            <a:r>
              <a:rPr lang="en-US" sz="2800" dirty="0" smtClean="0">
                <a:latin typeface="Calibri" pitchFamily="34" charset="0"/>
                <a:cs typeface="Calibri" pitchFamily="34" charset="0"/>
              </a:rPr>
              <a:t>. </a:t>
            </a:r>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section 5</a:t>
            </a:r>
            <a:r>
              <a:rPr lang="en-US" sz="2400" dirty="0" smtClean="0">
                <a:latin typeface="Calibri" pitchFamily="34" charset="0"/>
                <a:cs typeface="Calibri" pitchFamily="34" charset="0"/>
              </a:rPr>
              <a:t>)</a:t>
            </a:r>
            <a:endParaRPr lang="en-US" sz="2800" dirty="0" smtClean="0">
              <a:latin typeface="Calibri" pitchFamily="34" charset="0"/>
              <a:cs typeface="Calibri" pitchFamily="34" charset="0"/>
            </a:endParaRPr>
          </a:p>
          <a:p>
            <a:pPr>
              <a:lnSpc>
                <a:spcPct val="200000"/>
              </a:lnSpc>
            </a:pPr>
            <a:r>
              <a:rPr lang="en-US" sz="2800" dirty="0" smtClean="0">
                <a:latin typeface="Calibri" pitchFamily="34" charset="0"/>
                <a:cs typeface="Calibri" pitchFamily="34" charset="0"/>
              </a:rPr>
              <a:t>4</a:t>
            </a:r>
            <a:r>
              <a:rPr lang="en-US" sz="2800" dirty="0" smtClean="0">
                <a:latin typeface="Calibri" pitchFamily="34" charset="0"/>
                <a:cs typeface="Calibri" pitchFamily="34" charset="0"/>
              </a:rPr>
              <a:t>. Competition advocacy</a:t>
            </a:r>
            <a:r>
              <a:rPr lang="en-US" sz="2800" dirty="0" smtClean="0">
                <a:latin typeface="Calibri" pitchFamily="34" charset="0"/>
                <a:cs typeface="Calibri" pitchFamily="34" charset="0"/>
              </a:rPr>
              <a:t>. </a:t>
            </a:r>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section 49</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533400" y="381000"/>
            <a:ext cx="8153400" cy="5983689"/>
          </a:xfrm>
          <a:prstGeom prst="rect">
            <a:avLst/>
          </a:prstGeom>
        </p:spPr>
        <p:txBody>
          <a:bodyPr vert="horz" wrap="square" lIns="0" tIns="12700" rIns="0" bIns="0" rtlCol="0">
            <a:spAutoFit/>
          </a:bodyPr>
          <a:lstStyle/>
          <a:p>
            <a:pPr algn="just"/>
            <a:r>
              <a:rPr lang="en-US" sz="2800" b="1" dirty="0" smtClean="0">
                <a:solidFill>
                  <a:srgbClr val="FF0000"/>
                </a:solidFill>
                <a:latin typeface="Calibri" pitchFamily="34" charset="0"/>
                <a:cs typeface="Calibri" pitchFamily="34" charset="0"/>
              </a:rPr>
              <a:t>1) Anti </a:t>
            </a:r>
            <a:r>
              <a:rPr lang="en-US" sz="2800" b="1" dirty="0" smtClean="0">
                <a:solidFill>
                  <a:srgbClr val="FF0000"/>
                </a:solidFill>
                <a:latin typeface="Calibri" pitchFamily="34" charset="0"/>
                <a:cs typeface="Calibri" pitchFamily="34" charset="0"/>
              </a:rPr>
              <a:t>competition </a:t>
            </a:r>
            <a:r>
              <a:rPr lang="en-US" sz="2800" b="1" dirty="0" smtClean="0">
                <a:solidFill>
                  <a:srgbClr val="FF0000"/>
                </a:solidFill>
                <a:latin typeface="Calibri" pitchFamily="34" charset="0"/>
                <a:cs typeface="Calibri" pitchFamily="34" charset="0"/>
              </a:rPr>
              <a:t>agreement</a:t>
            </a:r>
          </a:p>
          <a:p>
            <a:pPr algn="just"/>
            <a:endParaRPr lang="en-US" sz="2400" b="1" dirty="0" smtClean="0">
              <a:solidFill>
                <a:srgbClr val="FF0000"/>
              </a:solidFill>
              <a:latin typeface="Calibri" pitchFamily="34" charset="0"/>
              <a:cs typeface="Calibri" pitchFamily="34" charset="0"/>
            </a:endParaRPr>
          </a:p>
          <a:p>
            <a:pPr algn="just"/>
            <a:r>
              <a:rPr lang="en-US" sz="2400" dirty="0" smtClean="0">
                <a:latin typeface="Calibri" pitchFamily="34" charset="0"/>
                <a:cs typeface="Calibri" pitchFamily="34" charset="0"/>
              </a:rPr>
              <a:t>Section 3 provides that no enterprise or person shall </a:t>
            </a:r>
            <a:r>
              <a:rPr lang="en-US" sz="2400" dirty="0" smtClean="0">
                <a:latin typeface="Calibri" pitchFamily="34" charset="0"/>
                <a:cs typeface="Calibri" pitchFamily="34" charset="0"/>
              </a:rPr>
              <a:t>enter into </a:t>
            </a:r>
            <a:r>
              <a:rPr lang="en-US" sz="2400" dirty="0" smtClean="0">
                <a:latin typeface="Calibri" pitchFamily="34" charset="0"/>
                <a:cs typeface="Calibri" pitchFamily="34" charset="0"/>
              </a:rPr>
              <a:t>any agreement in respect of production, </a:t>
            </a:r>
            <a:r>
              <a:rPr lang="en-US" sz="2400" dirty="0" smtClean="0">
                <a:latin typeface="Calibri" pitchFamily="34" charset="0"/>
                <a:cs typeface="Calibri" pitchFamily="34" charset="0"/>
              </a:rPr>
              <a:t>supply, distribution</a:t>
            </a:r>
            <a:r>
              <a:rPr lang="en-US" sz="2400" dirty="0" smtClean="0">
                <a:latin typeface="Calibri" pitchFamily="34" charset="0"/>
                <a:cs typeface="Calibri" pitchFamily="34" charset="0"/>
              </a:rPr>
              <a:t>, storage, acquisition or control of goods </a:t>
            </a:r>
            <a:r>
              <a:rPr lang="en-US" sz="2400" dirty="0" smtClean="0">
                <a:latin typeface="Calibri" pitchFamily="34" charset="0"/>
                <a:cs typeface="Calibri" pitchFamily="34" charset="0"/>
              </a:rPr>
              <a:t>or provision </a:t>
            </a:r>
            <a:r>
              <a:rPr lang="en-US" sz="2400" dirty="0" smtClean="0">
                <a:latin typeface="Calibri" pitchFamily="34" charset="0"/>
                <a:cs typeface="Calibri" pitchFamily="34" charset="0"/>
              </a:rPr>
              <a:t>of services, which causes or is likely to cause </a:t>
            </a:r>
            <a:r>
              <a:rPr lang="en-US" sz="2400" dirty="0" smtClean="0">
                <a:latin typeface="Calibri" pitchFamily="34" charset="0"/>
                <a:cs typeface="Calibri" pitchFamily="34" charset="0"/>
              </a:rPr>
              <a:t>an appreciable </a:t>
            </a:r>
            <a:r>
              <a:rPr lang="en-US" sz="2400" dirty="0" smtClean="0">
                <a:latin typeface="Calibri" pitchFamily="34" charset="0"/>
                <a:cs typeface="Calibri" pitchFamily="34" charset="0"/>
              </a:rPr>
              <a:t>adverse effect on competition within India</a:t>
            </a:r>
            <a:r>
              <a:rPr lang="en-US" sz="2400" dirty="0" smtClean="0">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400" i="1" dirty="0" smtClean="0">
                <a:latin typeface="Calibri" pitchFamily="34" charset="0"/>
                <a:cs typeface="Calibri" pitchFamily="34" charset="0"/>
              </a:rPr>
              <a:t>Any agreement entered into between competitors, which </a:t>
            </a:r>
            <a:r>
              <a:rPr lang="en-US" sz="2400" i="1" dirty="0" smtClean="0">
                <a:latin typeface="Calibri" pitchFamily="34" charset="0"/>
                <a:cs typeface="Calibri" pitchFamily="34" charset="0"/>
              </a:rPr>
              <a:t>–</a:t>
            </a:r>
          </a:p>
          <a:p>
            <a:pPr algn="just">
              <a:lnSpc>
                <a:spcPct val="50000"/>
              </a:lnSpc>
            </a:pPr>
            <a:endParaRPr lang="en-US" sz="2400" i="1" dirty="0" smtClean="0">
              <a:latin typeface="Calibri" pitchFamily="34" charset="0"/>
              <a:cs typeface="Calibri" pitchFamily="34" charset="0"/>
            </a:endParaRPr>
          </a:p>
          <a:p>
            <a:pPr algn="just"/>
            <a:r>
              <a:rPr lang="en-US" sz="2400" dirty="0" smtClean="0">
                <a:latin typeface="Calibri" pitchFamily="34" charset="0"/>
                <a:cs typeface="Calibri" pitchFamily="34" charset="0"/>
              </a:rPr>
              <a:t>a) Directly or indirectly determines purchase or sale prices;</a:t>
            </a:r>
          </a:p>
          <a:p>
            <a:pPr algn="just"/>
            <a:r>
              <a:rPr lang="en-US" sz="2400" dirty="0" smtClean="0">
                <a:latin typeface="Calibri" pitchFamily="34" charset="0"/>
                <a:cs typeface="Calibri" pitchFamily="34" charset="0"/>
              </a:rPr>
              <a:t>b) Limits or controls production, supply, markets, </a:t>
            </a:r>
            <a:r>
              <a:rPr lang="en-US" sz="2400" dirty="0" smtClean="0">
                <a:latin typeface="Calibri" pitchFamily="34" charset="0"/>
                <a:cs typeface="Calibri" pitchFamily="34" charset="0"/>
              </a:rPr>
              <a:t>technical development</a:t>
            </a:r>
            <a:r>
              <a:rPr lang="en-US" sz="2400" dirty="0" smtClean="0">
                <a:latin typeface="Calibri" pitchFamily="34" charset="0"/>
                <a:cs typeface="Calibri" pitchFamily="34" charset="0"/>
              </a:rPr>
              <a:t>, investment or provision of services;</a:t>
            </a:r>
          </a:p>
          <a:p>
            <a:pPr algn="just"/>
            <a:r>
              <a:rPr lang="en-US" sz="2400" dirty="0" smtClean="0">
                <a:latin typeface="Calibri" pitchFamily="34" charset="0"/>
                <a:cs typeface="Calibri" pitchFamily="34" charset="0"/>
              </a:rPr>
              <a:t>c) Directly or indirectly results in bid rigging or </a:t>
            </a:r>
            <a:r>
              <a:rPr lang="en-US" sz="2400" dirty="0" smtClean="0">
                <a:latin typeface="Calibri" pitchFamily="34" charset="0"/>
                <a:cs typeface="Calibri" pitchFamily="34" charset="0"/>
              </a:rPr>
              <a:t>collusive bidding</a:t>
            </a:r>
            <a:r>
              <a:rPr lang="en-US" sz="2400" dirty="0" smtClean="0">
                <a:latin typeface="Calibri" pitchFamily="34" charset="0"/>
                <a:cs typeface="Calibri" pitchFamily="34" charset="0"/>
              </a:rPr>
              <a:t>, shall be presumed to have an </a:t>
            </a:r>
            <a:r>
              <a:rPr lang="en-US" sz="2400" dirty="0" smtClean="0">
                <a:latin typeface="Calibri" pitchFamily="34" charset="0"/>
                <a:cs typeface="Calibri" pitchFamily="34" charset="0"/>
              </a:rPr>
              <a:t>appreciable adverse </a:t>
            </a:r>
            <a:r>
              <a:rPr lang="en-US" sz="2400" dirty="0" smtClean="0">
                <a:latin typeface="Calibri" pitchFamily="34" charset="0"/>
                <a:cs typeface="Calibri" pitchFamily="34" charset="0"/>
              </a:rPr>
              <a:t>effect on competition.</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533400" y="381000"/>
            <a:ext cx="8153400" cy="6322244"/>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2) PROHIBITION </a:t>
            </a:r>
            <a:r>
              <a:rPr lang="en-US" sz="2600" b="1" dirty="0" smtClean="0">
                <a:solidFill>
                  <a:srgbClr val="FF0000"/>
                </a:solidFill>
                <a:latin typeface="Calibri" pitchFamily="34" charset="0"/>
                <a:cs typeface="Calibri" pitchFamily="34" charset="0"/>
              </a:rPr>
              <a:t>OF Abuse of dominant position (section 4</a:t>
            </a:r>
            <a:r>
              <a:rPr lang="en-US" sz="2600" b="1" dirty="0" smtClean="0">
                <a:solidFill>
                  <a:srgbClr val="FF0000"/>
                </a:solidFill>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A </a:t>
            </a:r>
            <a:r>
              <a:rPr lang="en-US" sz="2400" dirty="0" smtClean="0">
                <a:latin typeface="Calibri" pitchFamily="34" charset="0"/>
                <a:cs typeface="Calibri" pitchFamily="34" charset="0"/>
              </a:rPr>
              <a:t>dominant position implies that a company, is so overriding that </a:t>
            </a:r>
            <a:r>
              <a:rPr lang="en-US" sz="2400" dirty="0" smtClean="0">
                <a:latin typeface="Calibri" pitchFamily="34" charset="0"/>
                <a:cs typeface="Calibri" pitchFamily="34" charset="0"/>
              </a:rPr>
              <a:t>the competitors </a:t>
            </a:r>
            <a:r>
              <a:rPr lang="en-US" sz="2400" dirty="0" smtClean="0">
                <a:latin typeface="Calibri" pitchFamily="34" charset="0"/>
                <a:cs typeface="Calibri" pitchFamily="34" charset="0"/>
              </a:rPr>
              <a:t>are unable to match its actions or control the </a:t>
            </a:r>
            <a:r>
              <a:rPr lang="en-US" sz="2400" dirty="0" smtClean="0">
                <a:latin typeface="Calibri" pitchFamily="34" charset="0"/>
                <a:cs typeface="Calibri" pitchFamily="34" charset="0"/>
              </a:rPr>
              <a:t>prices. Sec.4 </a:t>
            </a:r>
            <a:r>
              <a:rPr lang="en-US" sz="2400" dirty="0" smtClean="0">
                <a:latin typeface="Calibri" pitchFamily="34" charset="0"/>
                <a:cs typeface="Calibri" pitchFamily="34" charset="0"/>
              </a:rPr>
              <a:t>of the Competition Act prohibits such activities which include:</a:t>
            </a:r>
          </a:p>
          <a:p>
            <a:pPr algn="just"/>
            <a:r>
              <a:rPr lang="en-US" sz="2400" dirty="0" smtClean="0">
                <a:latin typeface="Calibri" pitchFamily="34" charset="0"/>
                <a:cs typeface="Calibri" pitchFamily="34" charset="0"/>
              </a:rPr>
              <a:t>1) Directly or indirectly imposes unfair or </a:t>
            </a:r>
            <a:r>
              <a:rPr lang="en-US" sz="2400" dirty="0" smtClean="0">
                <a:latin typeface="Calibri" pitchFamily="34" charset="0"/>
                <a:cs typeface="Calibri" pitchFamily="34" charset="0"/>
              </a:rPr>
              <a:t>discriminatory Conditions/Price </a:t>
            </a:r>
            <a:r>
              <a:rPr lang="en-US" sz="2400" dirty="0" smtClean="0">
                <a:latin typeface="Calibri" pitchFamily="34" charset="0"/>
                <a:cs typeface="Calibri" pitchFamily="34" charset="0"/>
              </a:rPr>
              <a:t>in purchase or sale of goods or service.</a:t>
            </a:r>
          </a:p>
          <a:p>
            <a:pPr algn="just"/>
            <a:r>
              <a:rPr lang="en-US" sz="2400" dirty="0" smtClean="0">
                <a:latin typeface="Calibri" pitchFamily="34" charset="0"/>
                <a:cs typeface="Calibri" pitchFamily="34" charset="0"/>
              </a:rPr>
              <a:t>2) Limits or restricts</a:t>
            </a:r>
          </a:p>
          <a:p>
            <a:pPr algn="just"/>
            <a:r>
              <a:rPr lang="en-US" sz="2400" dirty="0" smtClean="0">
                <a:latin typeface="Calibri" pitchFamily="34" charset="0"/>
                <a:cs typeface="Calibri" pitchFamily="34" charset="0"/>
              </a:rPr>
              <a:t>	- </a:t>
            </a:r>
            <a:r>
              <a:rPr lang="en-US" sz="2400" dirty="0" smtClean="0">
                <a:latin typeface="Calibri" pitchFamily="34" charset="0"/>
                <a:cs typeface="Calibri" pitchFamily="34" charset="0"/>
              </a:rPr>
              <a:t>production of goods or provision of services or market</a:t>
            </a:r>
          </a:p>
          <a:p>
            <a:pPr algn="just"/>
            <a:r>
              <a:rPr lang="en-US" sz="2400" dirty="0" smtClean="0">
                <a:latin typeface="Calibri" pitchFamily="34" charset="0"/>
                <a:cs typeface="Calibri" pitchFamily="34" charset="0"/>
              </a:rPr>
              <a:t>	thereof</a:t>
            </a:r>
            <a:r>
              <a:rPr lang="en-US" sz="2400" dirty="0" smtClean="0">
                <a:latin typeface="Calibri" pitchFamily="34" charset="0"/>
                <a:cs typeface="Calibri" pitchFamily="34" charset="0"/>
              </a:rPr>
              <a:t>,</a:t>
            </a:r>
          </a:p>
          <a:p>
            <a:pPr algn="just"/>
            <a:r>
              <a:rPr lang="en-US" sz="2400" dirty="0" smtClean="0">
                <a:latin typeface="Calibri" pitchFamily="34" charset="0"/>
                <a:cs typeface="Calibri" pitchFamily="34" charset="0"/>
              </a:rPr>
              <a:t>	- </a:t>
            </a:r>
            <a:r>
              <a:rPr lang="en-US" sz="2400" dirty="0" smtClean="0">
                <a:latin typeface="Calibri" pitchFamily="34" charset="0"/>
                <a:cs typeface="Calibri" pitchFamily="34" charset="0"/>
              </a:rPr>
              <a:t>technical or scientific development relating to the goods </a:t>
            </a:r>
            <a:r>
              <a:rPr lang="en-US" sz="2400" dirty="0" smtClean="0">
                <a:latin typeface="Calibri" pitchFamily="34" charset="0"/>
                <a:cs typeface="Calibri" pitchFamily="34" charset="0"/>
              </a:rPr>
              <a:t>	or services </a:t>
            </a:r>
            <a:r>
              <a:rPr lang="en-US" sz="2400" dirty="0" smtClean="0">
                <a:latin typeface="Calibri" pitchFamily="34" charset="0"/>
                <a:cs typeface="Calibri" pitchFamily="34" charset="0"/>
              </a:rPr>
              <a:t>to the prejudice of consumers.</a:t>
            </a:r>
          </a:p>
          <a:p>
            <a:pPr algn="just"/>
            <a:r>
              <a:rPr lang="en-US" sz="2400" dirty="0" smtClean="0">
                <a:latin typeface="Calibri" pitchFamily="34" charset="0"/>
                <a:cs typeface="Calibri" pitchFamily="34" charset="0"/>
              </a:rPr>
              <a:t>3) Indulges in practices that result in denial of market access in </a:t>
            </a:r>
            <a:r>
              <a:rPr lang="en-US" sz="2400" dirty="0" smtClean="0">
                <a:latin typeface="Calibri" pitchFamily="34" charset="0"/>
                <a:cs typeface="Calibri" pitchFamily="34" charset="0"/>
              </a:rPr>
              <a:t>any manner</a:t>
            </a:r>
            <a:r>
              <a:rPr lang="en-US" sz="2400" dirty="0" smtClean="0">
                <a:latin typeface="Calibri" pitchFamily="34" charset="0"/>
                <a:cs typeface="Calibri" pitchFamily="34" charset="0"/>
              </a:rPr>
              <a:t>.</a:t>
            </a:r>
          </a:p>
          <a:p>
            <a:pPr algn="just"/>
            <a:r>
              <a:rPr lang="en-US" sz="2400" dirty="0" smtClean="0">
                <a:latin typeface="Calibri" pitchFamily="34" charset="0"/>
                <a:cs typeface="Calibri" pitchFamily="34" charset="0"/>
              </a:rPr>
              <a:t>4) Uses its position to enter into relevant market or protect the </a:t>
            </a:r>
            <a:r>
              <a:rPr lang="en-US" sz="2400" dirty="0" smtClean="0">
                <a:latin typeface="Calibri" pitchFamily="34" charset="0"/>
                <a:cs typeface="Calibri" pitchFamily="34" charset="0"/>
              </a:rPr>
              <a:t>relevant market</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533400" y="381000"/>
            <a:ext cx="8153400" cy="6014467"/>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3) Regulation of </a:t>
            </a:r>
            <a:r>
              <a:rPr lang="en-US" sz="2600" b="1" dirty="0" smtClean="0">
                <a:solidFill>
                  <a:srgbClr val="FF0000"/>
                </a:solidFill>
                <a:latin typeface="Calibri" pitchFamily="34" charset="0"/>
                <a:cs typeface="Calibri" pitchFamily="34" charset="0"/>
              </a:rPr>
              <a:t>Combinations</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Combination </a:t>
            </a:r>
            <a:r>
              <a:rPr lang="en-US" sz="2600" dirty="0" smtClean="0">
                <a:latin typeface="Calibri" pitchFamily="34" charset="0"/>
                <a:cs typeface="Calibri" pitchFamily="34" charset="0"/>
              </a:rPr>
              <a:t>include acquisition of shares, acquiring </a:t>
            </a:r>
            <a:r>
              <a:rPr lang="en-US" sz="2600" dirty="0" smtClean="0">
                <a:latin typeface="Calibri" pitchFamily="34" charset="0"/>
                <a:cs typeface="Calibri" pitchFamily="34" charset="0"/>
              </a:rPr>
              <a:t>of control </a:t>
            </a:r>
            <a:r>
              <a:rPr lang="en-US" sz="2600" dirty="0" smtClean="0">
                <a:latin typeface="Calibri" pitchFamily="34" charset="0"/>
                <a:cs typeface="Calibri" pitchFamily="34" charset="0"/>
              </a:rPr>
              <a:t>&amp;mergers n amalgamations. These </a:t>
            </a:r>
            <a:r>
              <a:rPr lang="en-US" sz="2600" dirty="0" smtClean="0">
                <a:latin typeface="Calibri" pitchFamily="34" charset="0"/>
                <a:cs typeface="Calibri" pitchFamily="34" charset="0"/>
              </a:rPr>
              <a:t>combinations can </a:t>
            </a:r>
            <a:r>
              <a:rPr lang="en-US" sz="2600" dirty="0" smtClean="0">
                <a:latin typeface="Calibri" pitchFamily="34" charset="0"/>
                <a:cs typeface="Calibri" pitchFamily="34" charset="0"/>
              </a:rPr>
              <a:t>be horizontal type of combination that has very </a:t>
            </a:r>
            <a:r>
              <a:rPr lang="en-US" sz="2600" dirty="0" smtClean="0">
                <a:latin typeface="Calibri" pitchFamily="34" charset="0"/>
                <a:cs typeface="Calibri" pitchFamily="34" charset="0"/>
              </a:rPr>
              <a:t>high potential </a:t>
            </a:r>
            <a:r>
              <a:rPr lang="en-US" sz="2600" dirty="0" smtClean="0">
                <a:latin typeface="Calibri" pitchFamily="34" charset="0"/>
                <a:cs typeface="Calibri" pitchFamily="34" charset="0"/>
              </a:rPr>
              <a:t>to thwart competition when compared to </a:t>
            </a:r>
            <a:r>
              <a:rPr lang="en-US" sz="2600" dirty="0" smtClean="0">
                <a:latin typeface="Calibri" pitchFamily="34" charset="0"/>
                <a:cs typeface="Calibri" pitchFamily="34" charset="0"/>
              </a:rPr>
              <a:t>other kinds </a:t>
            </a:r>
            <a:r>
              <a:rPr lang="en-US" sz="2600" dirty="0" smtClean="0">
                <a:latin typeface="Calibri" pitchFamily="34" charset="0"/>
                <a:cs typeface="Calibri" pitchFamily="34" charset="0"/>
              </a:rPr>
              <a:t>of combinations. </a:t>
            </a:r>
            <a:endParaRPr lang="en-US" sz="2600" dirty="0" smtClean="0">
              <a:latin typeface="Calibri" pitchFamily="34" charset="0"/>
              <a:cs typeface="Calibri" pitchFamily="34" charset="0"/>
            </a:endParaRP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The </a:t>
            </a:r>
            <a:r>
              <a:rPr lang="en-US" sz="2600" dirty="0" smtClean="0">
                <a:latin typeface="Calibri" pitchFamily="34" charset="0"/>
                <a:cs typeface="Calibri" pitchFamily="34" charset="0"/>
              </a:rPr>
              <a:t>following cases are </a:t>
            </a:r>
            <a:r>
              <a:rPr lang="en-US" sz="2600" dirty="0" smtClean="0">
                <a:latin typeface="Calibri" pitchFamily="34" charset="0"/>
                <a:cs typeface="Calibri" pitchFamily="34" charset="0"/>
              </a:rPr>
              <a:t>:</a:t>
            </a:r>
          </a:p>
          <a:p>
            <a:pPr lvl="1" algn="just">
              <a:buFont typeface="Wingdings" pitchFamily="2" charset="2"/>
              <a:buChar char="ü"/>
            </a:pPr>
            <a:r>
              <a:rPr lang="en-US" sz="2600" dirty="0" smtClean="0">
                <a:latin typeface="Calibri" pitchFamily="34" charset="0"/>
                <a:cs typeface="Calibri" pitchFamily="34" charset="0"/>
              </a:rPr>
              <a:t>Acquisition </a:t>
            </a:r>
            <a:r>
              <a:rPr lang="en-US" sz="2600" dirty="0" smtClean="0">
                <a:latin typeface="Calibri" pitchFamily="34" charset="0"/>
                <a:cs typeface="Calibri" pitchFamily="34" charset="0"/>
              </a:rPr>
              <a:t>by Large Enterprises &amp; Group.</a:t>
            </a:r>
          </a:p>
          <a:p>
            <a:pPr lvl="1" algn="just">
              <a:buFont typeface="Wingdings" pitchFamily="2" charset="2"/>
              <a:buChar char="ü"/>
            </a:pPr>
            <a:r>
              <a:rPr lang="en-US" sz="2600" dirty="0" smtClean="0">
                <a:latin typeface="Calibri" pitchFamily="34" charset="0"/>
                <a:cs typeface="Calibri" pitchFamily="34" charset="0"/>
              </a:rPr>
              <a:t>Acquiring </a:t>
            </a:r>
            <a:r>
              <a:rPr lang="en-US" sz="2600" dirty="0" smtClean="0">
                <a:latin typeface="Calibri" pitchFamily="34" charset="0"/>
                <a:cs typeface="Calibri" pitchFamily="34" charset="0"/>
              </a:rPr>
              <a:t>of Enterprise having similar Goods/Services.</a:t>
            </a:r>
          </a:p>
          <a:p>
            <a:pPr lvl="1" algn="just">
              <a:buFont typeface="Wingdings" pitchFamily="2" charset="2"/>
              <a:buChar char="ü"/>
            </a:pPr>
            <a:r>
              <a:rPr lang="en-US" sz="2600" dirty="0" smtClean="0">
                <a:latin typeface="Calibri" pitchFamily="34" charset="0"/>
                <a:cs typeface="Calibri" pitchFamily="34" charset="0"/>
              </a:rPr>
              <a:t>Acquiring </a:t>
            </a:r>
            <a:r>
              <a:rPr lang="en-US" sz="2600" dirty="0" smtClean="0">
                <a:latin typeface="Calibri" pitchFamily="34" charset="0"/>
                <a:cs typeface="Calibri" pitchFamily="34" charset="0"/>
              </a:rPr>
              <a:t>enterprise having similar Goods/Service by</a:t>
            </a:r>
          </a:p>
          <a:p>
            <a:pPr lvl="1" algn="just">
              <a:buFont typeface="Wingdings" pitchFamily="2" charset="2"/>
              <a:buChar char="ü"/>
            </a:pPr>
            <a:r>
              <a:rPr lang="en-US" sz="2600" dirty="0" smtClean="0">
                <a:latin typeface="Calibri" pitchFamily="34" charset="0"/>
                <a:cs typeface="Calibri" pitchFamily="34" charset="0"/>
              </a:rPr>
              <a:t>a Group.</a:t>
            </a:r>
          </a:p>
          <a:p>
            <a:pPr lvl="1" algn="just">
              <a:buFont typeface="Wingdings" pitchFamily="2" charset="2"/>
              <a:buChar char="ü"/>
            </a:pPr>
            <a:r>
              <a:rPr lang="en-US" sz="2600" dirty="0" smtClean="0">
                <a:latin typeface="Calibri" pitchFamily="34" charset="0"/>
                <a:cs typeface="Calibri" pitchFamily="34" charset="0"/>
              </a:rPr>
              <a:t>Merger </a:t>
            </a:r>
            <a:r>
              <a:rPr lang="en-US" sz="2600" dirty="0" smtClean="0">
                <a:latin typeface="Calibri" pitchFamily="34" charset="0"/>
                <a:cs typeface="Calibri" pitchFamily="34" charset="0"/>
              </a:rPr>
              <a:t>of Enterprises.</a:t>
            </a:r>
          </a:p>
          <a:p>
            <a:pPr lvl="1" algn="just">
              <a:buFont typeface="Wingdings" pitchFamily="2" charset="2"/>
              <a:buChar char="ü"/>
            </a:pPr>
            <a:r>
              <a:rPr lang="en-US" sz="2600" dirty="0" smtClean="0">
                <a:latin typeface="Calibri" pitchFamily="34" charset="0"/>
                <a:cs typeface="Calibri" pitchFamily="34" charset="0"/>
              </a:rPr>
              <a:t>Merger </a:t>
            </a:r>
            <a:r>
              <a:rPr lang="en-US" sz="2600" dirty="0" smtClean="0">
                <a:latin typeface="Calibri" pitchFamily="34" charset="0"/>
                <a:cs typeface="Calibri" pitchFamily="34" charset="0"/>
              </a:rPr>
              <a:t>in Group company.</a:t>
            </a:r>
            <a:endParaRPr lang="en-US" sz="2600" dirty="0" smtClean="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381000"/>
            <a:ext cx="8382000" cy="6260688"/>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4) Competition Advocacy:</a:t>
            </a:r>
          </a:p>
          <a:p>
            <a:pPr algn="just">
              <a:lnSpc>
                <a:spcPct val="50000"/>
              </a:lnSpc>
            </a:pPr>
            <a:endParaRPr lang="en-US" sz="2400" b="1" dirty="0" smtClean="0">
              <a:solidFill>
                <a:srgbClr val="FF0000"/>
              </a:solidFill>
              <a:latin typeface="Calibri" pitchFamily="34" charset="0"/>
              <a:cs typeface="Calibri" pitchFamily="34" charset="0"/>
            </a:endParaRPr>
          </a:p>
          <a:p>
            <a:pPr algn="just"/>
            <a:r>
              <a:rPr lang="en-US" sz="2300" dirty="0" smtClean="0">
                <a:latin typeface="Calibri" pitchFamily="34" charset="0"/>
                <a:cs typeface="Calibri" pitchFamily="34" charset="0"/>
              </a:rPr>
              <a:t>Competition </a:t>
            </a:r>
            <a:r>
              <a:rPr lang="en-US" sz="2300" dirty="0" smtClean="0">
                <a:latin typeface="Calibri" pitchFamily="34" charset="0"/>
                <a:cs typeface="Calibri" pitchFamily="34" charset="0"/>
              </a:rPr>
              <a:t>Advocacy is one of the main pillars of modern competition law which aims at creating, expanding and strengthening awareness of competition in the market. Section 49 of the Competition Act, 2002 mandates the CCI to undertake advocacy for promoting competition. “</a:t>
            </a:r>
            <a:r>
              <a:rPr lang="en-US" sz="2300" b="1" dirty="0" smtClean="0">
                <a:latin typeface="Calibri" pitchFamily="34" charset="0"/>
                <a:cs typeface="Calibri" pitchFamily="34" charset="0"/>
              </a:rPr>
              <a:t>Competition advocacy</a:t>
            </a:r>
            <a:r>
              <a:rPr lang="en-US" sz="2300" b="1" dirty="0" smtClean="0">
                <a:latin typeface="Calibri" pitchFamily="34" charset="0"/>
                <a:cs typeface="Calibri" pitchFamily="34" charset="0"/>
              </a:rPr>
              <a:t>” </a:t>
            </a:r>
            <a:r>
              <a:rPr lang="en-US" sz="2300" dirty="0" smtClean="0">
                <a:latin typeface="Calibri" pitchFamily="34" charset="0"/>
                <a:cs typeface="Calibri" pitchFamily="34" charset="0"/>
              </a:rPr>
              <a:t>means </a:t>
            </a:r>
            <a:r>
              <a:rPr lang="en-US" sz="2300" dirty="0" smtClean="0">
                <a:latin typeface="Calibri" pitchFamily="34" charset="0"/>
                <a:cs typeface="Calibri" pitchFamily="34" charset="0"/>
              </a:rPr>
              <a:t>those activities which are conducted to promote a competitive environment for </a:t>
            </a:r>
            <a:r>
              <a:rPr lang="en-US" sz="2300" dirty="0" smtClean="0">
                <a:latin typeface="Calibri" pitchFamily="34" charset="0"/>
                <a:cs typeface="Calibri" pitchFamily="34" charset="0"/>
              </a:rPr>
              <a:t>economic activities. The </a:t>
            </a:r>
            <a:r>
              <a:rPr lang="en-US" sz="2300" dirty="0" smtClean="0">
                <a:latin typeface="Calibri" pitchFamily="34" charset="0"/>
                <a:cs typeface="Calibri" pitchFamily="34" charset="0"/>
              </a:rPr>
              <a:t>main beneficiaries of competition policy and law are the consumers, whose welfare is its declared objective of competition Act. </a:t>
            </a:r>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Advocacy </a:t>
            </a:r>
            <a:r>
              <a:rPr lang="en-US" sz="2300" dirty="0" smtClean="0">
                <a:latin typeface="Calibri" pitchFamily="34" charset="0"/>
                <a:cs typeface="Calibri" pitchFamily="34" charset="0"/>
              </a:rPr>
              <a:t>is the act of influencing or supporting a particular idea or policy. Effective implementation of any policy and law largely depends upon the willingness of the people to accept the law. In that sense advocacy always plays a vital role in securing the willingness and acceptability of any policy and law. Raising the level of awareness among the public is an important step towards creating a competition culture within the country.</a:t>
            </a:r>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4389</TotalTime>
  <Words>597</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WELCOME  Class: B.Com – Part-2  Subject: Business Regulatory Framework TOPIC:  Competition Act, 2002 – Objectives and Features of Competition Act, 2002- Part -B</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414</cp:revision>
  <dcterms:created xsi:type="dcterms:W3CDTF">2011-08-23T10:02:56Z</dcterms:created>
  <dcterms:modified xsi:type="dcterms:W3CDTF">2020-05-27T05:49:27Z</dcterms:modified>
</cp:coreProperties>
</file>